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92" r:id="rId16"/>
    <p:sldId id="677" r:id="rId17"/>
    <p:sldId id="285" r:id="rId18"/>
    <p:sldId id="680" r:id="rId19"/>
    <p:sldId id="682" r:id="rId20"/>
    <p:sldId id="270" r:id="rId21"/>
    <p:sldId id="272" r:id="rId22"/>
    <p:sldId id="672" r:id="rId23"/>
    <p:sldId id="671" r:id="rId24"/>
    <p:sldId id="673" r:id="rId25"/>
    <p:sldId id="691" r:id="rId26"/>
    <p:sldId id="658" r:id="rId27"/>
    <p:sldId id="657" r:id="rId28"/>
    <p:sldId id="670" r:id="rId29"/>
    <p:sldId id="684" r:id="rId30"/>
    <p:sldId id="278" r:id="rId31"/>
    <p:sldId id="279" r:id="rId32"/>
    <p:sldId id="632" r:id="rId33"/>
    <p:sldId id="687" r:id="rId34"/>
    <p:sldId id="688" r:id="rId35"/>
    <p:sldId id="689" r:id="rId36"/>
    <p:sldId id="685" r:id="rId37"/>
    <p:sldId id="282" r:id="rId38"/>
    <p:sldId id="686" r:id="rId39"/>
    <p:sldId id="289" r:id="rId40"/>
    <p:sldId id="290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/>
    <p:restoredTop sz="94694"/>
  </p:normalViewPr>
  <p:slideViewPr>
    <p:cSldViewPr snapToGrid="0">
      <p:cViewPr varScale="1">
        <p:scale>
          <a:sx n="121" d="100"/>
          <a:sy n="121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16.03.23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16.03.23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16.03.23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16.03.23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16.03.23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16.03.23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16.03.23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712.09913" TargetMode="External"/><Relationship Id="rId4" Type="http://schemas.openxmlformats.org/officeDocument/2006/relationships/hyperlink" Target="https://arxiv.org/abs/1512.03385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502.03167" TargetMode="External"/><Relationship Id="rId5" Type="http://schemas.openxmlformats.org/officeDocument/2006/relationships/image" Target="../media/image18.png"/><Relationship Id="rId4" Type="http://schemas.openxmlformats.org/officeDocument/2006/relationships/hyperlink" Target="https://e2eml.school/batch_normalization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ungmphung.com/deep-learning-normalization-method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roceedings.mlr.press/v119/shen20e/shen20e.pdf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jalammar.github.io/illustrated-word2ve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6.10029" TargetMode="External"/><Relationship Id="rId2" Type="http://schemas.openxmlformats.org/officeDocument/2006/relationships/hyperlink" Target="https://arxiv.org/abs/2002.0570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mlr.org/papers/volume3/bengio03a/bengio03a.pdf" TargetMode="External"/><Relationship Id="rId7" Type="http://schemas.openxmlformats.org/officeDocument/2006/relationships/hyperlink" Target="https://karpathy.github.io/2015/05/21/rnn-effectiveness/" TargetMode="External"/><Relationship Id="rId2" Type="http://schemas.openxmlformats.org/officeDocument/2006/relationships/hyperlink" Target="https://arxiv.org/pdf/1512.0338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jalammar.github.io/illustrated-word2vec/" TargetMode="External"/><Relationship Id="rId5" Type="http://schemas.openxmlformats.org/officeDocument/2006/relationships/hyperlink" Target="https://www.cs.toronto.edu/~hinton/absps/fastnc.pdf" TargetMode="External"/><Relationship Id="rId4" Type="http://schemas.openxmlformats.org/officeDocument/2006/relationships/hyperlink" Target="https://arxiv.org/abs/1301.378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 (escape from local minima and saddle points)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 (issue: sum in denominator grows with more iterations </a:t>
                </a:r>
                <a:r>
                  <a:rPr lang="en-DE" sz="2400" dirty="0">
                    <a:sym typeface="Wingdings" pitchFamily="2" charset="2"/>
                  </a:rPr>
                  <a:t> danger of stucking</a:t>
                </a:r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 b="-8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Connections: ResNet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8950-3962-3E65-657F-0D6D5FCC0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9837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issue: degradation of training (and test) error when adding more and more layers (not due to overfitting)</a:t>
            </a:r>
          </a:p>
          <a:p>
            <a:pPr marL="0" indent="0">
              <a:buNone/>
            </a:pPr>
            <a:r>
              <a:rPr lang="en-GB" dirty="0"/>
              <a:t>reason: optimization issues with near-identity mappings (deeper layers add only a bit of expressive power)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introducing variance</a:t>
            </a:r>
          </a:p>
          <a:p>
            <a:pPr marL="0" indent="0">
              <a:buNone/>
            </a:pPr>
            <a:r>
              <a:rPr lang="en-GB" dirty="0"/>
              <a:t>solution: learning of residuals by means of skip connections (zero weights easier to learn than identity mapping)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produces loss functions that train easier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enabling extremely deep residual networks (several hundred layers) without degradation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7636573" y="820767"/>
            <a:ext cx="448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residual mapping (skip/shortcut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8078082" y="373594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3B069-509C-99E3-C839-745BD9AE7B1C}"/>
              </a:ext>
            </a:extLst>
          </p:cNvPr>
          <p:cNvSpPr txBox="1"/>
          <p:nvPr/>
        </p:nvSpPr>
        <p:spPr>
          <a:xfrm>
            <a:off x="10869185" y="3141921"/>
            <a:ext cx="14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(p</a:t>
            </a:r>
            <a:r>
              <a:rPr lang="en-DE" dirty="0"/>
              <a:t>reserving the gradient)</a:t>
            </a:r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reparameterization of inputs to a network layer (before or after activation)</a:t>
                </a:r>
              </a:p>
              <a:p>
                <a:pPr marL="0" indent="0">
                  <a:buNone/>
                </a:pPr>
                <a:r>
                  <a:rPr lang="en-GB" sz="2400" dirty="0"/>
                  <a:t>independently for each input/feature</a:t>
                </a:r>
              </a:p>
              <a:p>
                <a:pPr marL="0" indent="0">
                  <a:buNone/>
                </a:pPr>
                <a:r>
                  <a:rPr lang="en-GB" sz="2400" dirty="0"/>
                  <a:t>(not to confuse with </a:t>
                </a:r>
                <a:r>
                  <a:rPr lang="en-DE" sz="2400" dirty="0"/>
                  <a:t>weight normalization: </a:t>
                </a:r>
                <a:r>
                  <a:rPr lang="en-US" sz="2400" b="0" dirty="0"/>
                  <a:t>decoupling of lengt</a:t>
                </a:r>
                <a:r>
                  <a:rPr lang="en-US" sz="2400" dirty="0"/>
                  <a:t>h and direction of weight vectors)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(optional):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  <a:blipFill>
                <a:blip r:embed="rId2"/>
                <a:stretch>
                  <a:fillRect l="-1865" t="-1840" r="-30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ED2C2-C648-CEE3-EA1E-E052B3F3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441" y="0"/>
            <a:ext cx="2080673" cy="22286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6504-D693-F9BF-720C-104411398853}"/>
              </a:ext>
            </a:extLst>
          </p:cNvPr>
          <p:cNvSpPr txBox="1"/>
          <p:nvPr/>
        </p:nvSpPr>
        <p:spPr>
          <a:xfrm>
            <a:off x="11644585" y="22286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50625398-B3F2-60DD-47E3-AF05F1294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45" y="1885426"/>
            <a:ext cx="5685957" cy="46074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D97AA5-9CB7-75FA-29BE-77EB0B8E92C5}"/>
              </a:ext>
            </a:extLst>
          </p:cNvPr>
          <p:cNvSpPr txBox="1"/>
          <p:nvPr/>
        </p:nvSpPr>
        <p:spPr>
          <a:xfrm>
            <a:off x="5232086" y="63697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Benefits from 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600" dirty="0"/>
              <a:t>allows higher learning rates</a:t>
            </a:r>
          </a:p>
          <a:p>
            <a:r>
              <a:rPr lang="en-GB" sz="2600" dirty="0"/>
              <a:t>reduces importance of weight initialization</a:t>
            </a:r>
          </a:p>
          <a:p>
            <a:r>
              <a:rPr lang="en-GB" sz="2600" dirty="0"/>
              <a:t>alleviates vanishing/exploding gradients</a:t>
            </a:r>
          </a:p>
          <a:p>
            <a:r>
              <a:rPr lang="en-GB" sz="2600" dirty="0"/>
              <a:t>(implicit) regularization eﬀect: introducing both additive and multiplicative noise, sometimes making dropout (</a:t>
            </a:r>
            <a:r>
              <a:rPr lang="en-DE" sz="2600" dirty="0"/>
              <a:t>multiplicative noise</a:t>
            </a:r>
            <a:r>
              <a:rPr lang="en-GB" sz="2600" dirty="0"/>
              <a:t>) unnecessary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reason why batch normalization improves optimization still controversial</a:t>
            </a:r>
          </a:p>
          <a:p>
            <a:pPr marL="0" indent="0">
              <a:buNone/>
            </a:pPr>
            <a:r>
              <a:rPr lang="en-GB" sz="2600" dirty="0"/>
              <a:t>most plausible explanation: smoothening of loss landscape (similar to skip connections)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51293B7-0752-C2C2-48A9-82296F4D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424" y="4114435"/>
            <a:ext cx="5056351" cy="27226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1BD5CF-A58D-073B-F017-926E673A9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Layer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B496-87E5-16AE-C12C-03C3FA269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649607" cy="198160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normalization over inputs/features, independently for each data sample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m</a:t>
            </a:r>
            <a:r>
              <a:rPr lang="en-GB" sz="2600" dirty="0"/>
              <a:t>ean and variance shared over all hidden nodes of a network layer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batch norm often in computer vision (CNN), l</a:t>
            </a:r>
            <a:r>
              <a:rPr lang="en-DE" sz="2600" dirty="0"/>
              <a:t>ayer norm in NLP (variable-sized inputs)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5150B-AF15-EE64-C6CA-9B0738A3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B475E-15B6-2BAB-E23A-789E351BDB1F}"/>
              </a:ext>
            </a:extLst>
          </p:cNvPr>
          <p:cNvSpPr txBox="1"/>
          <p:nvPr/>
        </p:nvSpPr>
        <p:spPr>
          <a:xfrm>
            <a:off x="11138775" y="5929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75324C4-07E2-D2FA-8C40-70ACD8168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10" y="4009335"/>
            <a:ext cx="5056351" cy="28422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852D1B-5945-7479-5CAF-6CC512BDD75B}"/>
              </a:ext>
            </a:extLst>
          </p:cNvPr>
          <p:cNvSpPr txBox="1"/>
          <p:nvPr/>
        </p:nvSpPr>
        <p:spPr>
          <a:xfrm>
            <a:off x="5115694" y="6514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6D8B87-6BFD-423A-7FBA-617633E3E4FC}"/>
              </a:ext>
            </a:extLst>
          </p:cNvPr>
          <p:cNvSpPr txBox="1"/>
          <p:nvPr/>
        </p:nvSpPr>
        <p:spPr>
          <a:xfrm>
            <a:off x="8933793" y="3803649"/>
            <a:ext cx="13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transformer:</a:t>
            </a:r>
          </a:p>
        </p:txBody>
      </p:sp>
    </p:spTree>
    <p:extLst>
      <p:ext uri="{BB962C8B-B14F-4D97-AF65-F5344CB8AC3E}">
        <p14:creationId xmlns:p14="http://schemas.microsoft.com/office/powerpoint/2010/main" val="1079466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3A3-1EB6-A85D-51AD-E8B4C138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3304-D432-4E1D-29CC-0FB9D919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deep learning methods dominate applications on unstructured data (like text or images), but not necessarily on tabular data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typical characteristics of tabular data difficult to handle for deep learning:</a:t>
            </a:r>
          </a:p>
          <a:p>
            <a:r>
              <a:rPr lang="en-GB" sz="2400" dirty="0"/>
              <a:t>irregular patterns in target function (neural networks require p</a:t>
            </a:r>
            <a:r>
              <a:rPr lang="en-DE" sz="2400" dirty="0"/>
              <a:t>iecewise continuous targets</a:t>
            </a:r>
            <a:r>
              <a:rPr lang="en-GB" sz="2400" dirty="0"/>
              <a:t>)</a:t>
            </a:r>
          </a:p>
          <a:p>
            <a:r>
              <a:rPr lang="en-GB" sz="2400" dirty="0"/>
              <a:t>uninformative features</a:t>
            </a:r>
          </a:p>
          <a:p>
            <a:r>
              <a:rPr lang="en-GB" sz="2400" dirty="0"/>
              <a:t>non-rotationally invariant data (linear combinations of features misrepresent the information</a:t>
            </a:r>
            <a:r>
              <a:rPr lang="en-DE" sz="2400" dirty="0"/>
              <a:t>)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tree-based models (e.g., gradient boosting) can naturally deal with these situations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EBEEB-7BFB-D777-A689-59679854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7705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55209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4060-D643-327D-CF77-8F9DDCB4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Contrastive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57F2-0176-DBF3-CB5B-21516002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5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goal: create</a:t>
            </a:r>
            <a:r>
              <a:rPr lang="en-DE" sz="2600" dirty="0"/>
              <a:t> embedding space in which similar samples are close to each other and dissimilar ones are far apart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ften learned in a self-supervised way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natural language processing: w</a:t>
            </a:r>
            <a:r>
              <a:rPr lang="en-DE" sz="2600" dirty="0"/>
              <a:t>ord2vec</a:t>
            </a:r>
          </a:p>
          <a:p>
            <a:r>
              <a:rPr lang="en-GB" sz="2600" dirty="0"/>
              <a:t>c</a:t>
            </a:r>
            <a:r>
              <a:rPr lang="en-DE" sz="2600" dirty="0"/>
              <a:t>omputer vision: </a:t>
            </a:r>
            <a:r>
              <a:rPr lang="en-DE" sz="2600" dirty="0">
                <a:hlinkClick r:id="rId2"/>
              </a:rPr>
              <a:t>SimCLR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SimCLRv2</a:t>
            </a:r>
            <a:r>
              <a:rPr lang="en-DE" sz="2600" dirty="0"/>
              <a:t> (learning of image representations)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766E6-2557-45F8-FEE8-36D28E9E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40CCB4E-F027-677F-EDFA-C4441AC82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54" y="1348157"/>
            <a:ext cx="3684079" cy="2787773"/>
          </a:xfrm>
          <a:prstGeom prst="rect">
            <a:avLst/>
          </a:prstGeom>
        </p:spPr>
      </p:pic>
      <p:pic>
        <p:nvPicPr>
          <p:cNvPr id="8" name="Picture 7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4258170-24A4-C1F9-98F7-CB068AFFA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194" y="4229077"/>
            <a:ext cx="4824600" cy="2127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4FEA7-9ED6-E840-E364-2E213A78E49D}"/>
              </a:ext>
            </a:extLst>
          </p:cNvPr>
          <p:cNvSpPr txBox="1"/>
          <p:nvPr/>
        </p:nvSpPr>
        <p:spPr>
          <a:xfrm>
            <a:off x="10788274" y="37582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6691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002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735136"/>
            <a:ext cx="5717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71730" y="2935191"/>
            <a:ext cx="921665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/>
          <p:nvPr/>
        </p:nvCxnSpPr>
        <p:spPr>
          <a:xfrm flipH="1">
            <a:off x="4263656" y="2935191"/>
            <a:ext cx="1729739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</a:t>
            </a:r>
            <a:r>
              <a:rPr lang="en-GB" sz="2600" dirty="0">
                <a:sym typeface="Wingdings" pitchFamily="2" charset="2"/>
              </a:rPr>
              <a:t> worsening efficiency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DE" sz="2400" dirty="0">
                <a:hlinkClick r:id="rId2"/>
              </a:rPr>
              <a:t>ResNet</a:t>
            </a:r>
            <a:endParaRPr lang="en-GB" sz="2400" dirty="0">
              <a:hlinkClick r:id="rId3"/>
            </a:endParaRPr>
          </a:p>
          <a:p>
            <a:r>
              <a:rPr lang="en-GB" sz="2400" dirty="0">
                <a:hlinkClick r:id="rId3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4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5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6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7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 	ImageNet		+	GPUs		+	ReLU,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activation can be interpreted as exponential number of linear models that share parameters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main advantages leading to enablement of deeper networks by better optimization: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133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05190" y="83975"/>
            <a:ext cx="3395662" cy="169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</a:t>
            </a:r>
            <a:endParaRPr lang="en-DE" sz="2400" dirty="0"/>
          </a:p>
          <a:p>
            <a:pPr marL="0" indent="0">
              <a:buNone/>
            </a:pPr>
            <a:r>
              <a:rPr lang="en-DE" sz="2400" dirty="0"/>
              <a:t>(only </a:t>
            </a:r>
            <a:r>
              <a:rPr lang="en-GB" sz="2400" dirty="0"/>
              <a:t>bias weights set to zero by default)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9311897" y="641180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activation function and number of inputs to node can improve optimization</a:t>
                </a:r>
              </a:p>
              <a:p>
                <a:endParaRPr lang="en-DE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blipFill>
                <a:blip r:embed="rId5"/>
                <a:stretch>
                  <a:fillRect l="-1225" t="-2500" b="-431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345839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37434" y="6256895"/>
            <a:ext cx="250466" cy="273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stochastic gradient descent follows gradient of true generalization error, as long as no examples are repeated (but usually many epochs in training)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also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14943</TotalTime>
  <Words>2423</Words>
  <Application>Microsoft Macintosh PowerPoint</Application>
  <PresentationFormat>Widescreen</PresentationFormat>
  <Paragraphs>344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 Connections: ResNet</vt:lpstr>
      <vt:lpstr>Batch Normalization</vt:lpstr>
      <vt:lpstr>Benefits from Batch Normalization</vt:lpstr>
      <vt:lpstr>Layer Normalization</vt:lpstr>
      <vt:lpstr>Comparison to Shallow Methods</vt:lpstr>
      <vt:lpstr>Feature Engineering vs Feature Learning</vt:lpstr>
      <vt:lpstr>Tabular vs Unstructured Data</vt:lpstr>
      <vt:lpstr>Categorical Variables</vt:lpstr>
      <vt:lpstr>Embeddings</vt:lpstr>
      <vt:lpstr>Vector Representations</vt:lpstr>
      <vt:lpstr>Word Embeddings as Part of Language Model</vt:lpstr>
      <vt:lpstr>Neural Language Models</vt:lpstr>
      <vt:lpstr>word2vec</vt:lpstr>
      <vt:lpstr>Contrastive Learning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Shallow vs Deep Learning</dc:title>
  <dc:creator>Felix Wick</dc:creator>
  <cp:lastModifiedBy>Felix Wick</cp:lastModifiedBy>
  <cp:revision>252</cp:revision>
  <dcterms:created xsi:type="dcterms:W3CDTF">2022-07-19T10:04:44Z</dcterms:created>
  <dcterms:modified xsi:type="dcterms:W3CDTF">2023-03-16T15:01:39Z</dcterms:modified>
</cp:coreProperties>
</file>

<file path=docProps/thumbnail.jpeg>
</file>